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63" r:id="rId3"/>
    <p:sldId id="264" r:id="rId4"/>
    <p:sldId id="265" r:id="rId5"/>
    <p:sldId id="266" r:id="rId6"/>
    <p:sldId id="269" r:id="rId7"/>
    <p:sldId id="267" r:id="rId8"/>
    <p:sldId id="268" r:id="rId9"/>
    <p:sldId id="270" r:id="rId10"/>
    <p:sldId id="27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3"/>
    <p:restoredTop sz="96208"/>
  </p:normalViewPr>
  <p:slideViewPr>
    <p:cSldViewPr snapToGrid="0" snapToObjects="1">
      <p:cViewPr varScale="1">
        <p:scale>
          <a:sx n="116" d="100"/>
          <a:sy n="116" d="100"/>
        </p:scale>
        <p:origin x="208" y="3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2/26/20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2/26/20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2/26/20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2/26/20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2/26/20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2/26/20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2/26/20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2/26/20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2/26/20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2/26/20</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2/26/20</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2/26/20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forbes.com/sites/johnbbrandon/2019/10/08/there-are-now-15000-deepfake-videos-on-social-media-yes-you-should-worry/#2a5638dc3750" TargetMode="External"/><Relationship Id="rId2" Type="http://schemas.openxmlformats.org/officeDocument/2006/relationships/hyperlink" Target="https://pathmind.com/wiki/neural-network"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hyperlink" Target="https://www.congress.gov/" TargetMode="Externa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hyperlink" Target="https://www.congress.gov/" TargetMode="Externa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6DE45-0260-E84D-85DB-ECB9C9EBCE88}"/>
              </a:ext>
            </a:extLst>
          </p:cNvPr>
          <p:cNvSpPr>
            <a:spLocks noGrp="1"/>
          </p:cNvSpPr>
          <p:nvPr>
            <p:ph type="ctrTitle"/>
          </p:nvPr>
        </p:nvSpPr>
        <p:spPr/>
        <p:txBody>
          <a:bodyPr/>
          <a:lstStyle/>
          <a:p>
            <a:r>
              <a:rPr lang="en-US" dirty="0"/>
              <a:t>Deepfake technology</a:t>
            </a:r>
          </a:p>
        </p:txBody>
      </p:sp>
      <p:sp>
        <p:nvSpPr>
          <p:cNvPr id="3" name="Subtitle 2">
            <a:extLst>
              <a:ext uri="{FF2B5EF4-FFF2-40B4-BE49-F238E27FC236}">
                <a16:creationId xmlns:a16="http://schemas.microsoft.com/office/drawing/2014/main" id="{5A1A37BE-45CF-3944-B62A-F12A47755085}"/>
              </a:ext>
            </a:extLst>
          </p:cNvPr>
          <p:cNvSpPr>
            <a:spLocks noGrp="1"/>
          </p:cNvSpPr>
          <p:nvPr>
            <p:ph type="subTitle" idx="1"/>
          </p:nvPr>
        </p:nvSpPr>
        <p:spPr/>
        <p:txBody>
          <a:bodyPr>
            <a:normAutofit lnSpcReduction="10000"/>
          </a:bodyPr>
          <a:lstStyle/>
          <a:p>
            <a:r>
              <a:rPr lang="en-US" i="1" dirty="0"/>
              <a:t>Social Media and Political Deepfake</a:t>
            </a:r>
          </a:p>
          <a:p>
            <a:endParaRPr lang="en-US" i="1" dirty="0"/>
          </a:p>
          <a:p>
            <a:r>
              <a:rPr lang="en-US" i="1" dirty="0" err="1"/>
              <a:t>Pourna</a:t>
            </a:r>
            <a:r>
              <a:rPr lang="en-US" i="1" dirty="0"/>
              <a:t> Sengupta</a:t>
            </a:r>
            <a:endParaRPr lang="en-US" dirty="0"/>
          </a:p>
          <a:p>
            <a:endParaRPr lang="en-US" dirty="0"/>
          </a:p>
        </p:txBody>
      </p:sp>
    </p:spTree>
    <p:extLst>
      <p:ext uri="{BB962C8B-B14F-4D97-AF65-F5344CB8AC3E}">
        <p14:creationId xmlns:p14="http://schemas.microsoft.com/office/powerpoint/2010/main" val="40363982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91AA1-41C0-E94A-8C61-0B7099ABBEA2}"/>
              </a:ext>
            </a:extLst>
          </p:cNvPr>
          <p:cNvSpPr>
            <a:spLocks noGrp="1"/>
          </p:cNvSpPr>
          <p:nvPr>
            <p:ph type="title"/>
          </p:nvPr>
        </p:nvSpPr>
        <p:spPr>
          <a:xfrm>
            <a:off x="1600200" y="107183"/>
            <a:ext cx="8991600" cy="1645920"/>
          </a:xfrm>
        </p:spPr>
        <p:txBody>
          <a:bodyPr/>
          <a:lstStyle/>
          <a:p>
            <a:r>
              <a:rPr lang="en-US" dirty="0"/>
              <a:t>Bibliography</a:t>
            </a:r>
          </a:p>
        </p:txBody>
      </p:sp>
      <p:sp>
        <p:nvSpPr>
          <p:cNvPr id="3" name="Text Placeholder 2">
            <a:extLst>
              <a:ext uri="{FF2B5EF4-FFF2-40B4-BE49-F238E27FC236}">
                <a16:creationId xmlns:a16="http://schemas.microsoft.com/office/drawing/2014/main" id="{E982CAF6-0FE0-7E49-92CA-53A9779FBE17}"/>
              </a:ext>
            </a:extLst>
          </p:cNvPr>
          <p:cNvSpPr>
            <a:spLocks noGrp="1"/>
          </p:cNvSpPr>
          <p:nvPr>
            <p:ph type="body" idx="1"/>
          </p:nvPr>
        </p:nvSpPr>
        <p:spPr>
          <a:xfrm>
            <a:off x="1600200" y="2037583"/>
            <a:ext cx="8991600" cy="1265082"/>
          </a:xfrm>
        </p:spPr>
        <p:txBody>
          <a:bodyPr>
            <a:noAutofit/>
          </a:bodyPr>
          <a:lstStyle/>
          <a:p>
            <a:r>
              <a:rPr lang="en-US" sz="1600" dirty="0"/>
              <a:t>[1] C. Nicholson, “A Beginner’s Guide to Neural Networks and Deep Learning,” </a:t>
            </a:r>
            <a:r>
              <a:rPr lang="en-US" sz="1600" i="1" dirty="0" err="1"/>
              <a:t>Pathmind</a:t>
            </a:r>
            <a:r>
              <a:rPr lang="en-US" sz="1600" dirty="0"/>
              <a:t>. [Online]. Available: </a:t>
            </a:r>
            <a:r>
              <a:rPr lang="en-US" sz="1600" dirty="0">
                <a:hlinkClick r:id="rId2"/>
              </a:rPr>
              <a:t>https://pathmind.com/wiki/neural-network</a:t>
            </a:r>
            <a:r>
              <a:rPr lang="en-US" sz="1600" dirty="0"/>
              <a:t>. [Accessed: 02-Feb-2020].</a:t>
            </a:r>
          </a:p>
          <a:p>
            <a:r>
              <a:rPr lang="en-US" sz="1600" dirty="0"/>
              <a:t>[2] B. Chesney and D. Citron, “Deep Fakes: A Looming Challenge for Privacy, Democracy, and National Security,” </a:t>
            </a:r>
            <a:r>
              <a:rPr lang="en-US" sz="1600" i="1" dirty="0"/>
              <a:t>California Law Review</a:t>
            </a:r>
            <a:r>
              <a:rPr lang="en-US" sz="1600" dirty="0"/>
              <a:t>, vol. 107, pp. 1753–1820, 2019.</a:t>
            </a:r>
          </a:p>
          <a:p>
            <a:r>
              <a:rPr lang="en-US" sz="1600" dirty="0"/>
              <a:t>[3] B. J. Siekierski, “Deep Fakes: What Can Be Done About Synthetic Audio and Video?,” </a:t>
            </a:r>
            <a:r>
              <a:rPr lang="en-US" sz="1600" i="1" dirty="0"/>
              <a:t>No. 2019-11-E</a:t>
            </a:r>
            <a:r>
              <a:rPr lang="en-US" sz="1600" dirty="0"/>
              <a:t>, Apr. 2019.</a:t>
            </a:r>
          </a:p>
          <a:p>
            <a:r>
              <a:rPr lang="en-US" sz="1600" dirty="0"/>
              <a:t>[4] R. Y. Clarke, </a:t>
            </a:r>
            <a:r>
              <a:rPr lang="en-US" sz="1600" i="1" dirty="0"/>
              <a:t>H.R.3230 - Defending Each and Every Person from False Appearances by Keeping Exploitation Subject to Accountability Act of 2019</a:t>
            </a:r>
            <a:r>
              <a:rPr lang="en-US" sz="1600" dirty="0"/>
              <a:t>. 2019.</a:t>
            </a:r>
          </a:p>
          <a:p>
            <a:r>
              <a:rPr lang="en-US" sz="1600" dirty="0"/>
              <a:t>[5] S. B. </a:t>
            </a:r>
            <a:r>
              <a:rPr lang="en-US" sz="1600" dirty="0" err="1"/>
              <a:t>Sasse</a:t>
            </a:r>
            <a:r>
              <a:rPr lang="en-US" sz="1600" dirty="0"/>
              <a:t>, </a:t>
            </a:r>
            <a:r>
              <a:rPr lang="en-US" sz="1600" i="1" dirty="0"/>
              <a:t>S.3805 - Malicious Deep Fake Prohibition Act of 2018</a:t>
            </a:r>
            <a:r>
              <a:rPr lang="en-US" sz="1600" dirty="0"/>
              <a:t>. 2018.</a:t>
            </a:r>
          </a:p>
          <a:p>
            <a:r>
              <a:rPr lang="en-US" sz="1600" dirty="0"/>
              <a:t>[6] M. </a:t>
            </a:r>
            <a:r>
              <a:rPr lang="en-US" sz="1600" dirty="0" err="1"/>
              <a:t>Westerlund</a:t>
            </a:r>
            <a:r>
              <a:rPr lang="en-US" sz="1600" dirty="0"/>
              <a:t>, “The Emergence of Deepfake Technology: A Review,” </a:t>
            </a:r>
            <a:r>
              <a:rPr lang="en-US" sz="1600" i="1" dirty="0"/>
              <a:t>Technology Innovation Management Review</a:t>
            </a:r>
            <a:r>
              <a:rPr lang="en-US" sz="1600" dirty="0"/>
              <a:t>, vol. 9, no. 11, pp. 39–52, Nov. 2019.</a:t>
            </a:r>
          </a:p>
          <a:p>
            <a:r>
              <a:rPr lang="en-US" sz="1600" dirty="0"/>
              <a:t>[7] J. Brandon, “There Are Now 15,000 Deepfake Videos on Social Media. Yes, You Should Worry.,” </a:t>
            </a:r>
            <a:r>
              <a:rPr lang="en-US" sz="1600" i="1" dirty="0"/>
              <a:t>Forbes</a:t>
            </a:r>
            <a:r>
              <a:rPr lang="en-US" sz="1600" dirty="0"/>
              <a:t>, 09-Oct-2019. [Online]. Available: </a:t>
            </a:r>
            <a:r>
              <a:rPr lang="en-US" sz="1600" dirty="0">
                <a:hlinkClick r:id="rId3"/>
              </a:rPr>
              <a:t>https://www.forbes.com/sites/johnbbrandon/2019/10/08/there-are-now-15000-deepfake-videos-on-social-media-yes-you-should-worry/#2a5638dc3750</a:t>
            </a:r>
            <a:r>
              <a:rPr lang="en-US" sz="1600" dirty="0"/>
              <a:t>.</a:t>
            </a:r>
          </a:p>
          <a:p>
            <a:r>
              <a:rPr lang="en-US" sz="1600" dirty="0"/>
              <a:t> </a:t>
            </a:r>
          </a:p>
        </p:txBody>
      </p:sp>
    </p:spTree>
    <p:extLst>
      <p:ext uri="{BB962C8B-B14F-4D97-AF65-F5344CB8AC3E}">
        <p14:creationId xmlns:p14="http://schemas.microsoft.com/office/powerpoint/2010/main" val="3818355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9552BEAC-2719-C24C-891C-4574FABE1420}"/>
              </a:ext>
            </a:extLst>
          </p:cNvPr>
          <p:cNvPicPr>
            <a:picLocks noGrp="1" noChangeAspect="1"/>
          </p:cNvPicPr>
          <p:nvPr>
            <p:ph type="pic" idx="1"/>
          </p:nvPr>
        </p:nvPicPr>
        <p:blipFill rotWithShape="1">
          <a:blip r:embed="rId2">
            <a:alphaModFix amt="40000"/>
          </a:blip>
          <a:srcRect t="5992" b="9738"/>
          <a:stretch/>
        </p:blipFill>
        <p:spPr>
          <a:xfrm>
            <a:off x="20" y="10"/>
            <a:ext cx="12191980" cy="6857990"/>
          </a:xfrm>
          <a:prstGeom prst="rect">
            <a:avLst/>
          </a:prstGeom>
        </p:spPr>
      </p:pic>
      <p:sp>
        <p:nvSpPr>
          <p:cNvPr id="2" name="Title 1">
            <a:extLst>
              <a:ext uri="{FF2B5EF4-FFF2-40B4-BE49-F238E27FC236}">
                <a16:creationId xmlns:a16="http://schemas.microsoft.com/office/drawing/2014/main" id="{301785BD-F8BF-4642-A8E7-69532E7E6245}"/>
              </a:ext>
            </a:extLst>
          </p:cNvPr>
          <p:cNvSpPr>
            <a:spLocks noGrp="1"/>
          </p:cNvSpPr>
          <p:nvPr>
            <p:ph type="title"/>
          </p:nvPr>
        </p:nvSpPr>
        <p:spPr>
          <a:xfrm>
            <a:off x="2231136" y="964692"/>
            <a:ext cx="7729728" cy="1188720"/>
          </a:xfrm>
          <a:noFill/>
          <a:ln>
            <a:solidFill>
              <a:srgbClr val="FFFFFF"/>
            </a:solidFill>
          </a:ln>
        </p:spPr>
        <p:txBody>
          <a:bodyPr vert="horz" lIns="182880" tIns="182880" rIns="182880" bIns="182880" rtlCol="0" anchor="ctr">
            <a:normAutofit/>
          </a:bodyPr>
          <a:lstStyle/>
          <a:p>
            <a:r>
              <a:rPr lang="en-US" sz="2800">
                <a:solidFill>
                  <a:schemeClr val="tx1"/>
                </a:solidFill>
              </a:rPr>
              <a:t>What is deepfake? </a:t>
            </a:r>
          </a:p>
        </p:txBody>
      </p:sp>
      <p:sp>
        <p:nvSpPr>
          <p:cNvPr id="4" name="Text Placeholder 3">
            <a:extLst>
              <a:ext uri="{FF2B5EF4-FFF2-40B4-BE49-F238E27FC236}">
                <a16:creationId xmlns:a16="http://schemas.microsoft.com/office/drawing/2014/main" id="{9D120865-47FA-1E49-A7E1-40F3C28BF2AF}"/>
              </a:ext>
            </a:extLst>
          </p:cNvPr>
          <p:cNvSpPr>
            <a:spLocks noGrp="1"/>
          </p:cNvSpPr>
          <p:nvPr>
            <p:ph type="body" sz="half" idx="2"/>
          </p:nvPr>
        </p:nvSpPr>
        <p:spPr>
          <a:xfrm>
            <a:off x="2231136" y="2638044"/>
            <a:ext cx="7729728" cy="3101983"/>
          </a:xfrm>
        </p:spPr>
        <p:txBody>
          <a:bodyPr vert="horz" lIns="91440" tIns="45720" rIns="91440" bIns="45720" rtlCol="0">
            <a:normAutofit/>
          </a:bodyPr>
          <a:lstStyle/>
          <a:p>
            <a:r>
              <a:rPr lang="en-US" sz="2000" dirty="0">
                <a:solidFill>
                  <a:schemeClr val="tx1">
                    <a:lumMod val="85000"/>
                    <a:lumOff val="15000"/>
                  </a:schemeClr>
                </a:solidFill>
              </a:rPr>
              <a:t>DEEPFAKE TECHNOLOGY IS THE CREATION OF VIDEOS INCLUDING AUDIO THAT DEPICT AN INDIVIDUAL DOING AND/OR SAYING SOMETHING THAT IS EITHER COMPLETELY FABRICATED OR IS AN ALTERED VERSION OF THE ORIGINAL. </a:t>
            </a:r>
          </a:p>
          <a:p>
            <a:r>
              <a:rPr lang="en-US" sz="1800" dirty="0">
                <a:solidFill>
                  <a:schemeClr val="tx1">
                    <a:lumMod val="85000"/>
                    <a:lumOff val="15000"/>
                  </a:schemeClr>
                </a:solidFill>
              </a:rPr>
              <a:t>deepfakes target social media and other widely used public platforms, spreading false or altered information</a:t>
            </a:r>
          </a:p>
          <a:p>
            <a:r>
              <a:rPr lang="en-US" sz="1800" dirty="0">
                <a:solidFill>
                  <a:schemeClr val="tx1">
                    <a:lumMod val="85000"/>
                    <a:lumOff val="15000"/>
                  </a:schemeClr>
                </a:solidFill>
              </a:rPr>
              <a:t>these platforms make it easy to circulate deepfakes which can easily be sent and shared with very few clicks. deepfakes can impersonate a range of people, including politicians </a:t>
            </a:r>
            <a:r>
              <a:rPr lang="en-US" sz="1800">
                <a:solidFill>
                  <a:schemeClr val="tx1">
                    <a:lumMod val="85000"/>
                    <a:lumOff val="15000"/>
                  </a:schemeClr>
                </a:solidFill>
              </a:rPr>
              <a:t>and celebrities</a:t>
            </a:r>
            <a:endParaRPr lang="en-US" sz="1800" dirty="0">
              <a:solidFill>
                <a:schemeClr val="tx1">
                  <a:lumMod val="85000"/>
                  <a:lumOff val="15000"/>
                </a:schemeClr>
              </a:solidFill>
            </a:endParaRPr>
          </a:p>
        </p:txBody>
      </p:sp>
    </p:spTree>
    <p:extLst>
      <p:ext uri="{BB962C8B-B14F-4D97-AF65-F5344CB8AC3E}">
        <p14:creationId xmlns:p14="http://schemas.microsoft.com/office/powerpoint/2010/main" val="1850163033"/>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966A4D4-049A-4389-B407-0E7091A07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72915"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118C8D-FF74-4840-9D73-6A27504795FC}"/>
              </a:ext>
            </a:extLst>
          </p:cNvPr>
          <p:cNvSpPr>
            <a:spLocks noGrp="1"/>
          </p:cNvSpPr>
          <p:nvPr>
            <p:ph type="title"/>
          </p:nvPr>
        </p:nvSpPr>
        <p:spPr>
          <a:xfrm>
            <a:off x="804672" y="1290025"/>
            <a:ext cx="4475892" cy="1188720"/>
          </a:xfrm>
          <a:solidFill>
            <a:srgbClr val="FFFFFF"/>
          </a:solidFill>
          <a:ln>
            <a:solidFill>
              <a:srgbClr val="404040"/>
            </a:solidFill>
          </a:ln>
        </p:spPr>
        <p:txBody>
          <a:bodyPr vert="horz" lIns="182880" tIns="182880" rIns="182880" bIns="182880" rtlCol="0" anchor="ctr">
            <a:normAutofit/>
          </a:bodyPr>
          <a:lstStyle/>
          <a:p>
            <a:r>
              <a:rPr lang="en-US" sz="2800" dirty="0"/>
              <a:t>Current policy</a:t>
            </a:r>
            <a:br>
              <a:rPr lang="en-US" sz="2800" dirty="0"/>
            </a:br>
            <a:r>
              <a:rPr lang="en-US" sz="1400" i="1" dirty="0"/>
              <a:t>step 1</a:t>
            </a:r>
          </a:p>
        </p:txBody>
      </p:sp>
      <p:sp>
        <p:nvSpPr>
          <p:cNvPr id="4" name="Text Placeholder 3">
            <a:extLst>
              <a:ext uri="{FF2B5EF4-FFF2-40B4-BE49-F238E27FC236}">
                <a16:creationId xmlns:a16="http://schemas.microsoft.com/office/drawing/2014/main" id="{A8AB871C-2639-D64D-98C6-D188B438491B}"/>
              </a:ext>
            </a:extLst>
          </p:cNvPr>
          <p:cNvSpPr>
            <a:spLocks noGrp="1"/>
          </p:cNvSpPr>
          <p:nvPr>
            <p:ph type="body" sz="half" idx="2"/>
          </p:nvPr>
        </p:nvSpPr>
        <p:spPr>
          <a:xfrm>
            <a:off x="798511" y="5105480"/>
            <a:ext cx="4475892" cy="3042547"/>
          </a:xfrm>
        </p:spPr>
        <p:txBody>
          <a:bodyPr vert="horz" lIns="91440" tIns="45720" rIns="91440" bIns="45720" rtlCol="0">
            <a:normAutofit/>
          </a:bodyPr>
          <a:lstStyle/>
          <a:p>
            <a:pPr indent="-228600">
              <a:buFont typeface="Arial" panose="020B0604020202020204" pitchFamily="34" charset="0"/>
              <a:buChar char="•"/>
            </a:pPr>
            <a:r>
              <a:rPr lang="en-US" sz="1800" b="1" dirty="0"/>
              <a:t>MALICIOUS DEEP FAKE PROHIBITION ACT OF 2018 </a:t>
            </a:r>
            <a:endParaRPr lang="en-US" sz="1800" dirty="0"/>
          </a:p>
          <a:p>
            <a:r>
              <a:rPr lang="en-US" sz="1800" b="1" dirty="0"/>
              <a:t>DEEPFAKES ACCOUNTABILITY ACT OF 2019-2020</a:t>
            </a:r>
          </a:p>
          <a:p>
            <a:endParaRPr lang="en-US" sz="1800" b="1" dirty="0"/>
          </a:p>
          <a:p>
            <a:br>
              <a:rPr lang="en-US" sz="1800" b="1" u="sng" dirty="0">
                <a:hlinkClick r:id="rId2"/>
              </a:rPr>
            </a:br>
            <a:endParaRPr lang="en-US" sz="1800" b="1" dirty="0"/>
          </a:p>
          <a:p>
            <a:pPr indent="-228600">
              <a:buFont typeface="Arial" panose="020B0604020202020204" pitchFamily="34" charset="0"/>
              <a:buChar char="•"/>
            </a:pPr>
            <a:endParaRPr lang="en-US" sz="1800" dirty="0"/>
          </a:p>
        </p:txBody>
      </p:sp>
      <p:sp>
        <p:nvSpPr>
          <p:cNvPr id="12" name="Rectangle 11">
            <a:extLst>
              <a:ext uri="{FF2B5EF4-FFF2-40B4-BE49-F238E27FC236}">
                <a16:creationId xmlns:a16="http://schemas.microsoft.com/office/drawing/2014/main" id="{B5899359-8523-4D4D-B568-3FDFAF982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032" y="640080"/>
            <a:ext cx="4818888"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E9C9585-DA89-4D7E-BCDF-576461A1A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7586" y="806357"/>
            <a:ext cx="4511266"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4">
            <a:extLst>
              <a:ext uri="{FF2B5EF4-FFF2-40B4-BE49-F238E27FC236}">
                <a16:creationId xmlns:a16="http://schemas.microsoft.com/office/drawing/2014/main" id="{2724F369-F3F8-A345-AF22-FF81134E386E}"/>
              </a:ext>
            </a:extLst>
          </p:cNvPr>
          <p:cNvPicPr>
            <a:picLocks noGrp="1" noChangeAspect="1"/>
          </p:cNvPicPr>
          <p:nvPr>
            <p:ph type="pic" idx="1"/>
          </p:nvPr>
        </p:nvPicPr>
        <p:blipFill>
          <a:blip r:embed="rId3"/>
          <a:srcRect l="20340" r="20340"/>
          <a:stretch>
            <a:fillRect/>
          </a:stretch>
        </p:blipFill>
        <p:spPr>
          <a:xfrm>
            <a:off x="7100743" y="970949"/>
            <a:ext cx="4087465" cy="4599432"/>
          </a:xfrm>
          <a:prstGeom prst="rect">
            <a:avLst/>
          </a:prstGeom>
        </p:spPr>
      </p:pic>
      <p:sp>
        <p:nvSpPr>
          <p:cNvPr id="6" name="TextBox 5">
            <a:extLst>
              <a:ext uri="{FF2B5EF4-FFF2-40B4-BE49-F238E27FC236}">
                <a16:creationId xmlns:a16="http://schemas.microsoft.com/office/drawing/2014/main" id="{DBE264E5-CDCF-3242-B858-7739A818B2B7}"/>
              </a:ext>
            </a:extLst>
          </p:cNvPr>
          <p:cNvSpPr txBox="1"/>
          <p:nvPr/>
        </p:nvSpPr>
        <p:spPr>
          <a:xfrm>
            <a:off x="354672" y="2729552"/>
            <a:ext cx="5363570" cy="2031325"/>
          </a:xfrm>
          <a:prstGeom prst="rect">
            <a:avLst/>
          </a:prstGeom>
          <a:noFill/>
        </p:spPr>
        <p:txBody>
          <a:bodyPr wrap="square" rtlCol="0">
            <a:spAutoFit/>
          </a:bodyPr>
          <a:lstStyle/>
          <a:p>
            <a:pPr algn="ctr"/>
            <a:r>
              <a:rPr lang="en-US" dirty="0">
                <a:solidFill>
                  <a:schemeClr val="bg1"/>
                </a:solidFill>
              </a:rPr>
              <a:t>Implementing anti-deepfake technology is the general approach to addressing and combatting the issues that arise with the growing use of deepfake technology on public platforms. “Deepfake developers tend to use results from published deepfake research to improve their technology and get around new detection systems” </a:t>
            </a:r>
            <a:r>
              <a:rPr lang="en-US" sz="1400" dirty="0">
                <a:solidFill>
                  <a:schemeClr val="bg1"/>
                </a:solidFill>
              </a:rPr>
              <a:t>- </a:t>
            </a:r>
            <a:r>
              <a:rPr lang="en-US" sz="1400" dirty="0" err="1">
                <a:solidFill>
                  <a:schemeClr val="bg1"/>
                </a:solidFill>
              </a:rPr>
              <a:t>Westerlund</a:t>
            </a:r>
            <a:endParaRPr lang="en-US" dirty="0">
              <a:solidFill>
                <a:schemeClr val="bg1"/>
              </a:solidFill>
            </a:endParaRPr>
          </a:p>
        </p:txBody>
      </p:sp>
    </p:spTree>
    <p:extLst>
      <p:ext uri="{BB962C8B-B14F-4D97-AF65-F5344CB8AC3E}">
        <p14:creationId xmlns:p14="http://schemas.microsoft.com/office/powerpoint/2010/main" val="211248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8548A-CE3D-7F41-92E2-FBDD59FDFEA0}"/>
              </a:ext>
            </a:extLst>
          </p:cNvPr>
          <p:cNvSpPr>
            <a:spLocks noGrp="1"/>
          </p:cNvSpPr>
          <p:nvPr>
            <p:ph type="title"/>
          </p:nvPr>
        </p:nvSpPr>
        <p:spPr>
          <a:xfrm>
            <a:off x="1581912" y="1117974"/>
            <a:ext cx="4271771" cy="1263485"/>
          </a:xfrm>
        </p:spPr>
        <p:txBody>
          <a:bodyPr>
            <a:noAutofit/>
          </a:bodyPr>
          <a:lstStyle/>
          <a:p>
            <a:r>
              <a:rPr lang="en-US" sz="2400" b="1" dirty="0"/>
              <a:t>Malicious Deep Fake Prohibition Act of 2018 </a:t>
            </a:r>
            <a:endParaRPr lang="en-US" sz="2400" dirty="0"/>
          </a:p>
        </p:txBody>
      </p:sp>
      <p:sp>
        <p:nvSpPr>
          <p:cNvPr id="3" name="Content Placeholder 2">
            <a:extLst>
              <a:ext uri="{FF2B5EF4-FFF2-40B4-BE49-F238E27FC236}">
                <a16:creationId xmlns:a16="http://schemas.microsoft.com/office/drawing/2014/main" id="{E2164BDC-3F89-F743-9CE0-3FA89BE02306}"/>
              </a:ext>
            </a:extLst>
          </p:cNvPr>
          <p:cNvSpPr>
            <a:spLocks noGrp="1"/>
          </p:cNvSpPr>
          <p:nvPr>
            <p:ph sz="half" idx="1"/>
          </p:nvPr>
        </p:nvSpPr>
        <p:spPr>
          <a:xfrm>
            <a:off x="1581912" y="3432701"/>
            <a:ext cx="4271771" cy="899813"/>
          </a:xfrm>
        </p:spPr>
        <p:txBody>
          <a:bodyPr>
            <a:noAutofit/>
          </a:bodyPr>
          <a:lstStyle/>
          <a:p>
            <a:pPr marL="0" indent="0" algn="ctr">
              <a:buNone/>
            </a:pPr>
            <a:r>
              <a:rPr lang="en-US" sz="2000" i="1" dirty="0">
                <a:cs typeface="Times New Roman" panose="02020603050405020304" pitchFamily="18" charset="0"/>
              </a:rPr>
              <a:t>“This bill establishes a new criminal offense related to the creation or distribution of fake electronic media records that appear realistic.” </a:t>
            </a:r>
            <a:r>
              <a:rPr lang="en-US" sz="1600" i="1" dirty="0">
                <a:cs typeface="Times New Roman" panose="02020603050405020304" pitchFamily="18" charset="0"/>
              </a:rPr>
              <a:t>- </a:t>
            </a:r>
            <a:r>
              <a:rPr lang="en-US" sz="1600" i="1" dirty="0"/>
              <a:t>S.3805</a:t>
            </a:r>
            <a:endParaRPr lang="en-US" sz="2000" i="1" dirty="0">
              <a:cs typeface="Times New Roman" panose="02020603050405020304" pitchFamily="18" charset="0"/>
            </a:endParaRPr>
          </a:p>
        </p:txBody>
      </p:sp>
      <p:sp>
        <p:nvSpPr>
          <p:cNvPr id="4" name="Content Placeholder 3">
            <a:extLst>
              <a:ext uri="{FF2B5EF4-FFF2-40B4-BE49-F238E27FC236}">
                <a16:creationId xmlns:a16="http://schemas.microsoft.com/office/drawing/2014/main" id="{0B250990-D689-074C-A0EA-D7C2A905E8CE}"/>
              </a:ext>
            </a:extLst>
          </p:cNvPr>
          <p:cNvSpPr>
            <a:spLocks noGrp="1"/>
          </p:cNvSpPr>
          <p:nvPr>
            <p:ph sz="half" idx="2"/>
          </p:nvPr>
        </p:nvSpPr>
        <p:spPr/>
        <p:txBody>
          <a:bodyPr>
            <a:normAutofit fontScale="77500" lnSpcReduction="20000"/>
          </a:bodyPr>
          <a:lstStyle/>
          <a:p>
            <a:pPr marL="0" indent="0" algn="ctr">
              <a:buNone/>
            </a:pPr>
            <a:r>
              <a:rPr lang="en-US" i="1" dirty="0"/>
              <a:t>”Except as provided in subsection (j), any person who, using any means or facility of interstate or foreign commerce, produces an advanced technological false personation record with the intent to distribute such record over the internet or knowledge that such record shall be so distributed, shall ensure such record, complies with—</a:t>
            </a:r>
          </a:p>
          <a:p>
            <a:pPr marL="0" indent="0" algn="ctr">
              <a:buNone/>
            </a:pPr>
            <a:r>
              <a:rPr lang="en-US" i="1" dirty="0"/>
              <a:t>“(1) the watermark requirement under subsection (b); and</a:t>
            </a:r>
          </a:p>
          <a:p>
            <a:pPr marL="0" indent="0" algn="ctr">
              <a:buNone/>
            </a:pPr>
            <a:r>
              <a:rPr lang="en-US" i="1" dirty="0"/>
              <a:t>“(2)</a:t>
            </a:r>
            <a:r>
              <a:rPr lang="en-US" i="1" u="sng" dirty="0"/>
              <a:t> </a:t>
            </a:r>
            <a:r>
              <a:rPr lang="en-US" i="1" dirty="0"/>
              <a:t>(A) in the case of an audiovisual record, the disclosure requirements under subsection (c);</a:t>
            </a:r>
          </a:p>
          <a:p>
            <a:pPr marL="0" indent="0" algn="ctr">
              <a:buNone/>
            </a:pPr>
            <a:r>
              <a:rPr lang="en-US" i="1" dirty="0"/>
              <a:t>“(B) in the case of a visual record, the disclosure requirements under subsection (d); or</a:t>
            </a:r>
          </a:p>
          <a:p>
            <a:pPr marL="0" indent="0" algn="ctr">
              <a:buNone/>
            </a:pPr>
            <a:r>
              <a:rPr lang="en-US" i="1" dirty="0"/>
              <a:t>“(C) in the case of an audio record, the disclosure requirements under subsection (e).”</a:t>
            </a:r>
          </a:p>
          <a:p>
            <a:pPr marL="0" indent="0" algn="ctr">
              <a:buNone/>
            </a:pPr>
            <a:r>
              <a:rPr lang="en-US" sz="1600" i="1" dirty="0"/>
              <a:t>- H.R.3230 </a:t>
            </a:r>
          </a:p>
          <a:p>
            <a:pPr algn="ctr"/>
            <a:endParaRPr lang="en-US" i="1" dirty="0"/>
          </a:p>
        </p:txBody>
      </p:sp>
      <p:sp>
        <p:nvSpPr>
          <p:cNvPr id="5" name="Title 1">
            <a:extLst>
              <a:ext uri="{FF2B5EF4-FFF2-40B4-BE49-F238E27FC236}">
                <a16:creationId xmlns:a16="http://schemas.microsoft.com/office/drawing/2014/main" id="{1D29B5C3-81C4-724F-924A-8E19426EE38A}"/>
              </a:ext>
            </a:extLst>
          </p:cNvPr>
          <p:cNvSpPr txBox="1">
            <a:spLocks/>
          </p:cNvSpPr>
          <p:nvPr/>
        </p:nvSpPr>
        <p:spPr bwMode="black">
          <a:xfrm>
            <a:off x="6338315" y="1117973"/>
            <a:ext cx="4270247" cy="1263485"/>
          </a:xfrm>
          <a:prstGeom prst="rect">
            <a:avLst/>
          </a:prstGeom>
          <a:solidFill>
            <a:srgbClr val="FFFFFF"/>
          </a:solidFill>
          <a:ln w="31750" cap="sq">
            <a:solidFill>
              <a:srgbClr val="404040"/>
            </a:solidFill>
            <a:miter lim="800000"/>
          </a:ln>
        </p:spPr>
        <p:txBody>
          <a:bodyPr vert="horz" lIns="182880" tIns="182880" rIns="182880" bIns="182880" rtlCol="0" anchor="ctr">
            <a:normAutofit fontScale="97500" lnSpcReduction="100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sz="2400" b="1" dirty="0"/>
              <a:t>Deepfakes Accountability Act of 2019-2020</a:t>
            </a:r>
          </a:p>
        </p:txBody>
      </p:sp>
    </p:spTree>
    <p:extLst>
      <p:ext uri="{BB962C8B-B14F-4D97-AF65-F5344CB8AC3E}">
        <p14:creationId xmlns:p14="http://schemas.microsoft.com/office/powerpoint/2010/main" val="1317857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6" name="Rectangle 19">
            <a:extLst>
              <a:ext uri="{FF2B5EF4-FFF2-40B4-BE49-F238E27FC236}">
                <a16:creationId xmlns:a16="http://schemas.microsoft.com/office/drawing/2014/main" id="{C966A4D4-049A-4389-B407-0E7091A07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72915"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118C8D-FF74-4840-9D73-6A27504795FC}"/>
              </a:ext>
            </a:extLst>
          </p:cNvPr>
          <p:cNvSpPr>
            <a:spLocks noGrp="1"/>
          </p:cNvSpPr>
          <p:nvPr>
            <p:ph type="title"/>
          </p:nvPr>
        </p:nvSpPr>
        <p:spPr>
          <a:xfrm>
            <a:off x="804672" y="1290025"/>
            <a:ext cx="4475892" cy="1188720"/>
          </a:xfrm>
          <a:solidFill>
            <a:srgbClr val="FFFFFF"/>
          </a:solidFill>
          <a:ln>
            <a:solidFill>
              <a:srgbClr val="404040"/>
            </a:solidFill>
          </a:ln>
        </p:spPr>
        <p:txBody>
          <a:bodyPr vert="horz" lIns="182880" tIns="182880" rIns="182880" bIns="182880" rtlCol="0" anchor="ctr">
            <a:normAutofit/>
          </a:bodyPr>
          <a:lstStyle/>
          <a:p>
            <a:r>
              <a:rPr lang="en-US" sz="2800" dirty="0"/>
              <a:t>policy</a:t>
            </a:r>
            <a:br>
              <a:rPr lang="en-US" sz="2800" dirty="0"/>
            </a:br>
            <a:r>
              <a:rPr lang="en-US" sz="1400" i="1" dirty="0"/>
              <a:t>step 2</a:t>
            </a:r>
          </a:p>
        </p:txBody>
      </p:sp>
      <p:sp>
        <p:nvSpPr>
          <p:cNvPr id="4" name="Text Placeholder 3">
            <a:extLst>
              <a:ext uri="{FF2B5EF4-FFF2-40B4-BE49-F238E27FC236}">
                <a16:creationId xmlns:a16="http://schemas.microsoft.com/office/drawing/2014/main" id="{A8AB871C-2639-D64D-98C6-D188B438491B}"/>
              </a:ext>
            </a:extLst>
          </p:cNvPr>
          <p:cNvSpPr>
            <a:spLocks noGrp="1"/>
          </p:cNvSpPr>
          <p:nvPr>
            <p:ph type="body" sz="half" idx="2"/>
          </p:nvPr>
        </p:nvSpPr>
        <p:spPr>
          <a:xfrm>
            <a:off x="798511" y="3008135"/>
            <a:ext cx="4475892" cy="1521274"/>
          </a:xfrm>
        </p:spPr>
        <p:txBody>
          <a:bodyPr vert="horz" lIns="91440" tIns="45720" rIns="91440" bIns="45720" rtlCol="0">
            <a:noAutofit/>
          </a:bodyPr>
          <a:lstStyle/>
          <a:p>
            <a:r>
              <a:rPr lang="en-US" sz="2200" dirty="0"/>
              <a:t>“One of the questions with gatekeeping on social media is that the companies housing the content are also proponents of free speech, so they don’t want to be perceived as blocking anything (even content that is unlawful and </a:t>
            </a:r>
            <a:r>
              <a:rPr lang="en-US" sz="2200" i="1" dirty="0"/>
              <a:t>should</a:t>
            </a:r>
            <a:r>
              <a:rPr lang="en-US" sz="2200" dirty="0"/>
              <a:t> be blocked). ” </a:t>
            </a:r>
          </a:p>
          <a:p>
            <a:r>
              <a:rPr lang="en-US" sz="1800" dirty="0"/>
              <a:t>– Brandon, Forbes</a:t>
            </a:r>
          </a:p>
          <a:p>
            <a:endParaRPr lang="en-US" sz="2200" dirty="0"/>
          </a:p>
          <a:p>
            <a:endParaRPr lang="en-US" sz="2200" dirty="0"/>
          </a:p>
          <a:p>
            <a:br>
              <a:rPr lang="en-US" sz="2200" dirty="0"/>
            </a:br>
            <a:br>
              <a:rPr lang="en-US" sz="2200" b="1" u="sng" dirty="0">
                <a:hlinkClick r:id="rId2"/>
              </a:rPr>
            </a:br>
            <a:endParaRPr lang="en-US" sz="2200" b="1" dirty="0"/>
          </a:p>
          <a:p>
            <a:pPr indent="-228600" algn="l">
              <a:buFont typeface="Arial" panose="020B0604020202020204" pitchFamily="34" charset="0"/>
              <a:buChar char="•"/>
            </a:pPr>
            <a:endParaRPr lang="en-US" sz="2200" dirty="0"/>
          </a:p>
        </p:txBody>
      </p:sp>
      <p:sp>
        <p:nvSpPr>
          <p:cNvPr id="27" name="Rectangle 21">
            <a:extLst>
              <a:ext uri="{FF2B5EF4-FFF2-40B4-BE49-F238E27FC236}">
                <a16:creationId xmlns:a16="http://schemas.microsoft.com/office/drawing/2014/main" id="{B5899359-8523-4D4D-B568-3FDFAF982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032" y="640080"/>
            <a:ext cx="4818888"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3">
            <a:extLst>
              <a:ext uri="{FF2B5EF4-FFF2-40B4-BE49-F238E27FC236}">
                <a16:creationId xmlns:a16="http://schemas.microsoft.com/office/drawing/2014/main" id="{2E9C9585-DA89-4D7E-BCDF-576461A1A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7586" y="806357"/>
            <a:ext cx="4511266"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Placeholder 14">
            <a:extLst>
              <a:ext uri="{FF2B5EF4-FFF2-40B4-BE49-F238E27FC236}">
                <a16:creationId xmlns:a16="http://schemas.microsoft.com/office/drawing/2014/main" id="{3C31BCFE-6F1A-BC45-ABDE-5847FCD30299}"/>
              </a:ext>
            </a:extLst>
          </p:cNvPr>
          <p:cNvPicPr>
            <a:picLocks noGrp="1" noChangeAspect="1"/>
          </p:cNvPicPr>
          <p:nvPr>
            <p:ph type="pic" idx="1"/>
          </p:nvPr>
        </p:nvPicPr>
        <p:blipFill>
          <a:blip r:embed="rId3"/>
          <a:srcRect l="21674" r="21674"/>
          <a:stretch>
            <a:fillRect/>
          </a:stretch>
        </p:blipFill>
        <p:spPr>
          <a:xfrm>
            <a:off x="7100813" y="970949"/>
            <a:ext cx="4087326" cy="4599432"/>
          </a:xfrm>
          <a:prstGeom prst="rect">
            <a:avLst/>
          </a:prstGeom>
        </p:spPr>
      </p:pic>
    </p:spTree>
    <p:extLst>
      <p:ext uri="{BB962C8B-B14F-4D97-AF65-F5344CB8AC3E}">
        <p14:creationId xmlns:p14="http://schemas.microsoft.com/office/powerpoint/2010/main" val="25723043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759A2-D50E-0947-9EA8-6D4BB5B253BB}"/>
              </a:ext>
            </a:extLst>
          </p:cNvPr>
          <p:cNvSpPr>
            <a:spLocks noGrp="1"/>
          </p:cNvSpPr>
          <p:nvPr>
            <p:ph type="title"/>
          </p:nvPr>
        </p:nvSpPr>
        <p:spPr>
          <a:xfrm>
            <a:off x="1600200" y="3429000"/>
            <a:ext cx="8991600" cy="2936382"/>
          </a:xfrm>
        </p:spPr>
        <p:txBody>
          <a:bodyPr>
            <a:normAutofit/>
          </a:bodyPr>
          <a:lstStyle/>
          <a:p>
            <a:r>
              <a:rPr lang="en-US" dirty="0"/>
              <a:t>Companies must “proactively enforce transparent, shared policies to block and remove deepfakes” </a:t>
            </a:r>
            <a:r>
              <a:rPr lang="en-US" sz="1400" dirty="0"/>
              <a:t>- </a:t>
            </a:r>
            <a:r>
              <a:rPr lang="en-US" sz="1400" dirty="0" err="1"/>
              <a:t>Westerlund</a:t>
            </a:r>
            <a:endParaRPr lang="en-US" dirty="0"/>
          </a:p>
        </p:txBody>
      </p:sp>
      <p:sp>
        <p:nvSpPr>
          <p:cNvPr id="8" name="TextBox 7">
            <a:extLst>
              <a:ext uri="{FF2B5EF4-FFF2-40B4-BE49-F238E27FC236}">
                <a16:creationId xmlns:a16="http://schemas.microsoft.com/office/drawing/2014/main" id="{C7592FA5-6B15-B348-940A-63D2CB0CEDEC}"/>
              </a:ext>
            </a:extLst>
          </p:cNvPr>
          <p:cNvSpPr txBox="1"/>
          <p:nvPr/>
        </p:nvSpPr>
        <p:spPr>
          <a:xfrm>
            <a:off x="2421228" y="579549"/>
            <a:ext cx="7006107" cy="4524315"/>
          </a:xfrm>
          <a:prstGeom prst="rect">
            <a:avLst/>
          </a:prstGeom>
          <a:noFill/>
        </p:spPr>
        <p:txBody>
          <a:bodyPr wrap="square" rtlCol="0">
            <a:spAutoFit/>
          </a:bodyPr>
          <a:lstStyle/>
          <a:p>
            <a:pPr algn="ctr"/>
            <a:r>
              <a:rPr lang="en-US" sz="2400" dirty="0">
                <a:latin typeface="+mj-lt"/>
              </a:rPr>
              <a:t>CORPORATIONS THEMSELVES ALSO HAVE THE ABILITY TO IMPLEMENT REGULATION. THIS INCLUDES A DISCUSSION OF ETHICS AND TRANSITIONING FROM A COMPANY FOCUS OF GENERATING PUBLICITY AND PROFIT TO PROVIDING SECURE AND AUTHENTIC MEDIA FOR ITS USERS. </a:t>
            </a:r>
            <a:br>
              <a:rPr lang="en-US" sz="2400" dirty="0">
                <a:latin typeface="+mj-lt"/>
              </a:rPr>
            </a:br>
            <a:br>
              <a:rPr lang="en-US" sz="2400" dirty="0">
                <a:latin typeface="+mj-lt"/>
              </a:rPr>
            </a:br>
            <a:br>
              <a:rPr lang="en-US" sz="2400" dirty="0">
                <a:latin typeface="+mj-lt"/>
              </a:rPr>
            </a:br>
            <a:br>
              <a:rPr lang="en-US" sz="2400" dirty="0">
                <a:latin typeface="+mj-lt"/>
              </a:rPr>
            </a:br>
            <a:br>
              <a:rPr lang="en-US" sz="2400" dirty="0">
                <a:latin typeface="+mj-lt"/>
              </a:rPr>
            </a:br>
            <a:endParaRPr lang="en-US" sz="2400" dirty="0">
              <a:latin typeface="+mj-lt"/>
            </a:endParaRPr>
          </a:p>
        </p:txBody>
      </p:sp>
    </p:spTree>
    <p:extLst>
      <p:ext uri="{BB962C8B-B14F-4D97-AF65-F5344CB8AC3E}">
        <p14:creationId xmlns:p14="http://schemas.microsoft.com/office/powerpoint/2010/main" val="1508073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70AC6AF-18B6-F840-AD44-6FDC139EE925}"/>
              </a:ext>
            </a:extLst>
          </p:cNvPr>
          <p:cNvSpPr/>
          <p:nvPr/>
        </p:nvSpPr>
        <p:spPr>
          <a:xfrm>
            <a:off x="2231136" y="3837903"/>
            <a:ext cx="7729728" cy="164849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5CCE29-DC62-F643-8122-8BDF0552A62D}"/>
              </a:ext>
            </a:extLst>
          </p:cNvPr>
          <p:cNvSpPr>
            <a:spLocks noGrp="1"/>
          </p:cNvSpPr>
          <p:nvPr>
            <p:ph type="title"/>
          </p:nvPr>
        </p:nvSpPr>
        <p:spPr/>
        <p:txBody>
          <a:bodyPr/>
          <a:lstStyle/>
          <a:p>
            <a:r>
              <a:rPr lang="en-US" dirty="0"/>
              <a:t>Threat to freedom of speech</a:t>
            </a:r>
          </a:p>
        </p:txBody>
      </p:sp>
      <p:sp>
        <p:nvSpPr>
          <p:cNvPr id="3" name="Content Placeholder 2">
            <a:extLst>
              <a:ext uri="{FF2B5EF4-FFF2-40B4-BE49-F238E27FC236}">
                <a16:creationId xmlns:a16="http://schemas.microsoft.com/office/drawing/2014/main" id="{104BCD34-106E-6641-987F-F1632BB1200C}"/>
              </a:ext>
            </a:extLst>
          </p:cNvPr>
          <p:cNvSpPr>
            <a:spLocks noGrp="1"/>
          </p:cNvSpPr>
          <p:nvPr>
            <p:ph idx="1"/>
          </p:nvPr>
        </p:nvSpPr>
        <p:spPr/>
        <p:txBody>
          <a:bodyPr/>
          <a:lstStyle/>
          <a:p>
            <a:pPr marL="0" indent="0" algn="ctr">
              <a:buNone/>
            </a:pPr>
            <a:r>
              <a:rPr lang="en-US" dirty="0"/>
              <a:t>COMPANIES/CORPORATIONS RUNNING SOCIAL MEDIA HOLD RESPONSIBILITY IN IDENTIFYING AND REMOVING DEEP FAKE CONTENT THAT DOES NOT COMPLY WITH THE DEEPFAKES ACCOUNTABILITY ACT</a:t>
            </a:r>
          </a:p>
          <a:p>
            <a:pPr marL="0" indent="0" algn="ctr">
              <a:buNone/>
            </a:pPr>
            <a:r>
              <a:rPr lang="en-US" dirty="0"/>
              <a:t> </a:t>
            </a:r>
          </a:p>
          <a:p>
            <a:pPr marL="0" indent="0" algn="ctr">
              <a:buNone/>
            </a:pPr>
            <a:r>
              <a:rPr lang="en-US" sz="2000" dirty="0">
                <a:solidFill>
                  <a:schemeClr val="bg1"/>
                </a:solidFill>
              </a:rPr>
              <a:t>What government and company regulations can be put in place to reduce the use of deepfake technology on social media as a tool for political gain without threatening company and individual first amendment rights? </a:t>
            </a:r>
          </a:p>
          <a:p>
            <a:endParaRPr lang="en-US" dirty="0"/>
          </a:p>
        </p:txBody>
      </p:sp>
    </p:spTree>
    <p:extLst>
      <p:ext uri="{BB962C8B-B14F-4D97-AF65-F5344CB8AC3E}">
        <p14:creationId xmlns:p14="http://schemas.microsoft.com/office/powerpoint/2010/main" val="96443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DCA398B-8CB4-4C0C-89C6-A8AB6F78D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72915"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118C8D-FF74-4840-9D73-6A27504795FC}"/>
              </a:ext>
            </a:extLst>
          </p:cNvPr>
          <p:cNvSpPr>
            <a:spLocks noGrp="1"/>
          </p:cNvSpPr>
          <p:nvPr>
            <p:ph type="title"/>
          </p:nvPr>
        </p:nvSpPr>
        <p:spPr>
          <a:xfrm>
            <a:off x="804672" y="1290025"/>
            <a:ext cx="4475892" cy="1188720"/>
          </a:xfrm>
          <a:solidFill>
            <a:srgbClr val="FFFFFF"/>
          </a:solidFill>
          <a:ln>
            <a:solidFill>
              <a:srgbClr val="404040"/>
            </a:solidFill>
          </a:ln>
        </p:spPr>
        <p:txBody>
          <a:bodyPr vert="horz" lIns="182880" tIns="182880" rIns="182880" bIns="182880" rtlCol="0" anchor="ctr">
            <a:normAutofit/>
          </a:bodyPr>
          <a:lstStyle/>
          <a:p>
            <a:r>
              <a:rPr lang="en-US" dirty="0"/>
              <a:t>Technical Trends/Issues</a:t>
            </a:r>
            <a:br>
              <a:rPr lang="en-US" dirty="0"/>
            </a:br>
            <a:r>
              <a:rPr lang="en-US" sz="1400" i="1" dirty="0"/>
              <a:t>step 3</a:t>
            </a:r>
          </a:p>
        </p:txBody>
      </p:sp>
      <p:sp>
        <p:nvSpPr>
          <p:cNvPr id="4" name="Text Placeholder 3">
            <a:extLst>
              <a:ext uri="{FF2B5EF4-FFF2-40B4-BE49-F238E27FC236}">
                <a16:creationId xmlns:a16="http://schemas.microsoft.com/office/drawing/2014/main" id="{A8AB871C-2639-D64D-98C6-D188B438491B}"/>
              </a:ext>
            </a:extLst>
          </p:cNvPr>
          <p:cNvSpPr>
            <a:spLocks noGrp="1"/>
          </p:cNvSpPr>
          <p:nvPr>
            <p:ph type="body" sz="half" idx="2"/>
          </p:nvPr>
        </p:nvSpPr>
        <p:spPr>
          <a:xfrm>
            <a:off x="804672" y="2858703"/>
            <a:ext cx="4475892" cy="3042547"/>
          </a:xfrm>
        </p:spPr>
        <p:txBody>
          <a:bodyPr vert="horz" lIns="91440" tIns="45720" rIns="91440" bIns="45720" rtlCol="0">
            <a:normAutofit/>
          </a:bodyPr>
          <a:lstStyle/>
          <a:p>
            <a:pPr indent="-228600">
              <a:buFont typeface="Arial" panose="020B0604020202020204" pitchFamily="34" charset="0"/>
              <a:buChar char="•"/>
            </a:pPr>
            <a:r>
              <a:rPr lang="en-US" sz="1800" dirty="0"/>
              <a:t>Deepfakes are created using neural networks. Neural networks are algorithms that mimic the human brain that take real data and translate it into vectors and find patterns. </a:t>
            </a:r>
          </a:p>
          <a:p>
            <a:pPr indent="-228600">
              <a:buFont typeface="Arial" panose="020B0604020202020204" pitchFamily="34" charset="0"/>
              <a:buChar char="•"/>
            </a:pPr>
            <a:r>
              <a:rPr lang="en-US" sz="1800" dirty="0"/>
              <a:t>Political deepfake isn’t regulated or flagged on social media platforms, making it very easy to run hidden smear campaigns against opponents. </a:t>
            </a:r>
          </a:p>
          <a:p>
            <a:pPr indent="-228600" algn="l">
              <a:buFont typeface="Arial" panose="020B0604020202020204" pitchFamily="34" charset="0"/>
              <a:buChar char="•"/>
            </a:pPr>
            <a:endParaRPr lang="en-US" dirty="0"/>
          </a:p>
        </p:txBody>
      </p:sp>
      <p:sp>
        <p:nvSpPr>
          <p:cNvPr id="21" name="Rectangle 20">
            <a:extLst>
              <a:ext uri="{FF2B5EF4-FFF2-40B4-BE49-F238E27FC236}">
                <a16:creationId xmlns:a16="http://schemas.microsoft.com/office/drawing/2014/main" id="{9E8345C6-0280-4226-BD83-7333BA6C3A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032" y="640080"/>
            <a:ext cx="4818888"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99823778-D290-4538-B146-1F73C3755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843" y="806357"/>
            <a:ext cx="4511266"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Placeholder 10" descr="A picture containing laser, scene, outdoor, building&#10;&#10;Description automatically generated">
            <a:extLst>
              <a:ext uri="{FF2B5EF4-FFF2-40B4-BE49-F238E27FC236}">
                <a16:creationId xmlns:a16="http://schemas.microsoft.com/office/drawing/2014/main" id="{D1BE9F29-2DB3-8B42-8B73-2F73AED6501A}"/>
              </a:ext>
            </a:extLst>
          </p:cNvPr>
          <p:cNvPicPr>
            <a:picLocks noGrp="1" noChangeAspect="1"/>
          </p:cNvPicPr>
          <p:nvPr>
            <p:ph type="pic" idx="1"/>
          </p:nvPr>
        </p:nvPicPr>
        <p:blipFill rotWithShape="1">
          <a:blip r:embed="rId2"/>
          <a:srcRect l="19044" r="20754"/>
          <a:stretch/>
        </p:blipFill>
        <p:spPr>
          <a:xfrm>
            <a:off x="7208520" y="1126397"/>
            <a:ext cx="3867912" cy="4288536"/>
          </a:xfrm>
          <a:prstGeom prst="rect">
            <a:avLst/>
          </a:prstGeom>
          <a:ln w="31750">
            <a:noFill/>
          </a:ln>
        </p:spPr>
      </p:pic>
    </p:spTree>
    <p:extLst>
      <p:ext uri="{BB962C8B-B14F-4D97-AF65-F5344CB8AC3E}">
        <p14:creationId xmlns:p14="http://schemas.microsoft.com/office/powerpoint/2010/main" val="89976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DCA398B-8CB4-4C0C-89C6-A8AB6F78D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72915"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118C8D-FF74-4840-9D73-6A27504795FC}"/>
              </a:ext>
            </a:extLst>
          </p:cNvPr>
          <p:cNvSpPr>
            <a:spLocks noGrp="1"/>
          </p:cNvSpPr>
          <p:nvPr>
            <p:ph type="title"/>
          </p:nvPr>
        </p:nvSpPr>
        <p:spPr>
          <a:xfrm>
            <a:off x="804672" y="1290025"/>
            <a:ext cx="4475892" cy="1188720"/>
          </a:xfrm>
          <a:solidFill>
            <a:srgbClr val="FFFFFF"/>
          </a:solidFill>
          <a:ln>
            <a:solidFill>
              <a:srgbClr val="404040"/>
            </a:solidFill>
          </a:ln>
        </p:spPr>
        <p:txBody>
          <a:bodyPr vert="horz" lIns="182880" tIns="182880" rIns="182880" bIns="182880" rtlCol="0" anchor="ctr">
            <a:normAutofit/>
          </a:bodyPr>
          <a:lstStyle/>
          <a:p>
            <a:r>
              <a:rPr lang="en-US" sz="2800" dirty="0"/>
              <a:t>Proposed Policy</a:t>
            </a:r>
            <a:br>
              <a:rPr lang="en-US" sz="2800" dirty="0"/>
            </a:br>
            <a:r>
              <a:rPr lang="en-US" sz="1400" i="1" dirty="0"/>
              <a:t>step 4</a:t>
            </a:r>
          </a:p>
        </p:txBody>
      </p:sp>
      <p:sp>
        <p:nvSpPr>
          <p:cNvPr id="4" name="Text Placeholder 3">
            <a:extLst>
              <a:ext uri="{FF2B5EF4-FFF2-40B4-BE49-F238E27FC236}">
                <a16:creationId xmlns:a16="http://schemas.microsoft.com/office/drawing/2014/main" id="{A8AB871C-2639-D64D-98C6-D188B438491B}"/>
              </a:ext>
            </a:extLst>
          </p:cNvPr>
          <p:cNvSpPr>
            <a:spLocks noGrp="1"/>
          </p:cNvSpPr>
          <p:nvPr>
            <p:ph type="body" sz="half" idx="2"/>
          </p:nvPr>
        </p:nvSpPr>
        <p:spPr>
          <a:xfrm>
            <a:off x="804672" y="2858703"/>
            <a:ext cx="4475892" cy="3748159"/>
          </a:xfrm>
        </p:spPr>
        <p:txBody>
          <a:bodyPr vert="horz" lIns="91440" tIns="45720" rIns="91440" bIns="45720" rtlCol="0">
            <a:normAutofit/>
          </a:bodyPr>
          <a:lstStyle/>
          <a:p>
            <a:r>
              <a:rPr lang="en-US" sz="1800" dirty="0"/>
              <a:t>Deepfakes Accountability Act in terms of social media and political campaigns</a:t>
            </a:r>
          </a:p>
          <a:p>
            <a:r>
              <a:rPr lang="en-US" sz="1800" dirty="0"/>
              <a:t>Apply compliancy rules while also implementing AI/bots that search and remove deepfake that poses a threat to credibility and truthfulness of content. </a:t>
            </a:r>
          </a:p>
          <a:p>
            <a:r>
              <a:rPr lang="en-US" sz="1800" dirty="0"/>
              <a:t>Social media platforms are held accountable for the ethical implications of the content on their platforms and are responsible for continuously monitoring and removing content of harmful intent through integration of AI systems already built. </a:t>
            </a:r>
          </a:p>
        </p:txBody>
      </p:sp>
      <p:sp>
        <p:nvSpPr>
          <p:cNvPr id="21" name="Rectangle 20">
            <a:extLst>
              <a:ext uri="{FF2B5EF4-FFF2-40B4-BE49-F238E27FC236}">
                <a16:creationId xmlns:a16="http://schemas.microsoft.com/office/drawing/2014/main" id="{9E8345C6-0280-4226-BD83-7333BA6C3A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032" y="640080"/>
            <a:ext cx="4818888"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99823778-D290-4538-B146-1F73C3755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843" y="806357"/>
            <a:ext cx="4511266"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6">
            <a:extLst>
              <a:ext uri="{FF2B5EF4-FFF2-40B4-BE49-F238E27FC236}">
                <a16:creationId xmlns:a16="http://schemas.microsoft.com/office/drawing/2014/main" id="{57723296-D0C0-CC4B-8D44-2B8730E8B09C}"/>
              </a:ext>
            </a:extLst>
          </p:cNvPr>
          <p:cNvPicPr>
            <a:picLocks noGrp="1" noChangeAspect="1"/>
          </p:cNvPicPr>
          <p:nvPr>
            <p:ph type="pic" idx="1"/>
          </p:nvPr>
        </p:nvPicPr>
        <p:blipFill rotWithShape="1">
          <a:blip r:embed="rId2"/>
          <a:srcRect l="21679" r="33226" b="1"/>
          <a:stretch/>
        </p:blipFill>
        <p:spPr>
          <a:xfrm>
            <a:off x="7208520" y="1126397"/>
            <a:ext cx="3867912" cy="4288536"/>
          </a:xfrm>
          <a:prstGeom prst="rect">
            <a:avLst/>
          </a:prstGeom>
          <a:ln w="31750">
            <a:noFill/>
          </a:ln>
        </p:spPr>
      </p:pic>
    </p:spTree>
    <p:extLst>
      <p:ext uri="{BB962C8B-B14F-4D97-AF65-F5344CB8AC3E}">
        <p14:creationId xmlns:p14="http://schemas.microsoft.com/office/powerpoint/2010/main" val="106876390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14</TotalTime>
  <Words>916</Words>
  <Application>Microsoft Macintosh PowerPoint</Application>
  <PresentationFormat>Widescreen</PresentationFormat>
  <Paragraphs>51</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Gill Sans MT</vt:lpstr>
      <vt:lpstr>Parcel</vt:lpstr>
      <vt:lpstr>Deepfake technology</vt:lpstr>
      <vt:lpstr>What is deepfake? </vt:lpstr>
      <vt:lpstr>Current policy step 1</vt:lpstr>
      <vt:lpstr>Malicious Deep Fake Prohibition Act of 2018 </vt:lpstr>
      <vt:lpstr>policy step 2</vt:lpstr>
      <vt:lpstr>Companies must “proactively enforce transparent, shared policies to block and remove deepfakes” - Westerlund</vt:lpstr>
      <vt:lpstr>Threat to freedom of speech</vt:lpstr>
      <vt:lpstr>Technical Trends/Issues step 3</vt:lpstr>
      <vt:lpstr>Proposed Policy step 4</vt:lpstr>
      <vt:lpstr>Bibliography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Deepfake technology</dc:title>
  <dc:creator>Pourna Sengupta</dc:creator>
  <cp:lastModifiedBy>Pourna Sengupta</cp:lastModifiedBy>
  <cp:revision>5</cp:revision>
  <dcterms:created xsi:type="dcterms:W3CDTF">2020-02-26T05:46:19Z</dcterms:created>
  <dcterms:modified xsi:type="dcterms:W3CDTF">2020-02-26T15:50:26Z</dcterms:modified>
</cp:coreProperties>
</file>